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7" r:id="rId4"/>
    <p:sldId id="260" r:id="rId5"/>
    <p:sldId id="268" r:id="rId6"/>
    <p:sldId id="269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YrzKyT/hVOJ9TKyfFfE6Ck94D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9D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BE27B-D203-4407-204C-31A098CF4147}" v="43" dt="2024-12-01T12:50:59.714"/>
    <p1510:client id="{9FBC83BA-5CCF-CC4B-8BC4-659F58DC2053}" v="2862" dt="2024-12-02T11:51:14.602"/>
    <p1510:client id="{A18C461F-B439-4CCD-A319-5DE78C121475}" v="1807" dt="2024-12-02T12:35:45.913"/>
    <p1510:client id="{B48FA892-7DE2-7B4F-9700-C30CEE4C0A98}" v="4707" dt="2024-12-02T12:43:26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/>
    <p:restoredTop sz="94668"/>
  </p:normalViewPr>
  <p:slideViewPr>
    <p:cSldViewPr snapToGrid="0">
      <p:cViewPr varScale="1">
        <p:scale>
          <a:sx n="105" d="100"/>
          <a:sy n="105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348C05F0-6866-D7DC-F3D7-FF47CE21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0B37F3F2-D786-4BDE-3181-54F0F3CF8E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>
            <a:extLst>
              <a:ext uri="{FF2B5EF4-FFF2-40B4-BE49-F238E27FC236}">
                <a16:creationId xmlns:a16="http://schemas.microsoft.com/office/drawing/2014/main" id="{F26B2D7A-AECB-9A60-5435-90C33E660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5F6C3094-A10D-396B-3A1D-37419E62C4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37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19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067C2932-06F7-76DD-5D0F-B171EDD58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62407c3b_1_0:notes">
            <a:extLst>
              <a:ext uri="{FF2B5EF4-FFF2-40B4-BE49-F238E27FC236}">
                <a16:creationId xmlns:a16="http://schemas.microsoft.com/office/drawing/2014/main" id="{5A5815E4-FC1B-EA4E-88EA-479AC75696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62407c3b_1_0:notes">
            <a:extLst>
              <a:ext uri="{FF2B5EF4-FFF2-40B4-BE49-F238E27FC236}">
                <a16:creationId xmlns:a16="http://schemas.microsoft.com/office/drawing/2014/main" id="{EBF2BF38-3B35-C7DF-3E60-470C641E4B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1862407c3b_1_0:notes">
            <a:extLst>
              <a:ext uri="{FF2B5EF4-FFF2-40B4-BE49-F238E27FC236}">
                <a16:creationId xmlns:a16="http://schemas.microsoft.com/office/drawing/2014/main" id="{16E7A5F9-48D4-AA16-F5CD-B6965E8025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38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79376" y="6356350"/>
            <a:ext cx="1412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2020891" y="6356350"/>
            <a:ext cx="36560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" name="Google Shape;20;p11"/>
          <p:cNvGrpSpPr/>
          <p:nvPr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21" name="Google Shape;21;p11"/>
            <p:cNvSpPr/>
            <p:nvPr/>
          </p:nvSpPr>
          <p:spPr>
            <a:xfrm rot="10800000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22" name="Google Shape;22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11"/>
          <p:cNvCxnSpPr/>
          <p:nvPr/>
        </p:nvCxnSpPr>
        <p:spPr>
          <a:xfrm rot="10800000">
            <a:off x="1901952" y="6356350"/>
            <a:ext cx="0" cy="365125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11"/>
          <p:cNvSpPr/>
          <p:nvPr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Please see slides at the end of this template for chart and table examples as well as different elements. Copy and paste these items onto this page.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49/jimmunol.150199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155/2015/167089" TargetMode="External"/><Relationship Id="rId4" Type="http://schemas.openxmlformats.org/officeDocument/2006/relationships/hyperlink" Target="https://doi.org/10.1371/journal.pone.01986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962606" y="49987"/>
            <a:ext cx="11304884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308725" y="270925"/>
            <a:ext cx="77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Group A Streptococcus: A Novel Vaccine Design</a:t>
            </a:r>
            <a:endParaRPr sz="2400" b="1">
              <a:solidFill>
                <a:schemeClr val="lt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Strep A - a type of bacteria">
            <a:extLst>
              <a:ext uri="{FF2B5EF4-FFF2-40B4-BE49-F238E27FC236}">
                <a16:creationId xmlns:a16="http://schemas.microsoft.com/office/drawing/2014/main" id="{608D314B-8193-B2AD-6410-6FB3E622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 bwMode="auto">
          <a:xfrm>
            <a:off x="142723" y="1163695"/>
            <a:ext cx="11906554" cy="55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Google Shape;104;p1"/>
          <p:cNvSpPr txBox="1"/>
          <p:nvPr/>
        </p:nvSpPr>
        <p:spPr>
          <a:xfrm>
            <a:off x="1591050" y="2844284"/>
            <a:ext cx="9009900" cy="2010900"/>
          </a:xfrm>
          <a:prstGeom prst="rect">
            <a:avLst/>
          </a:prstGeom>
          <a:solidFill>
            <a:srgbClr val="C9DAF8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Group A Streptococcus (GAS)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(Streptococcus pyogenes)</a:t>
            </a:r>
            <a:endParaRPr sz="2800" b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800" b="1">
              <a:solidFill>
                <a:schemeClr val="accent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Freya Ellis, Sophie </a:t>
            </a:r>
            <a:r>
              <a:rPr lang="en-GB" sz="2800" err="1">
                <a:solidFill>
                  <a:schemeClr val="accen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Pryal</a:t>
            </a:r>
            <a:r>
              <a:rPr lang="en-GB" sz="2800">
                <a:solidFill>
                  <a:schemeClr val="accen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Sophie Fisher</a:t>
            </a:r>
            <a:endParaRPr sz="2900">
              <a:solidFill>
                <a:schemeClr val="accent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887116" y="109254"/>
            <a:ext cx="11304884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0" y="279950"/>
            <a:ext cx="1219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Pathogenesis of Group A Streptococcus (Streptococcus pyogenes)</a:t>
            </a:r>
            <a:endParaRPr sz="2400" b="1" i="1">
              <a:solidFill>
                <a:schemeClr val="lt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5090D-6523-0C17-23F9-6DCB38BBE3EE}"/>
              </a:ext>
            </a:extLst>
          </p:cNvPr>
          <p:cNvSpPr txBox="1"/>
          <p:nvPr/>
        </p:nvSpPr>
        <p:spPr>
          <a:xfrm>
            <a:off x="159212" y="1277742"/>
            <a:ext cx="6440923" cy="201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Causes infections of the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throat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tissue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17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Mild:</a:t>
            </a:r>
            <a:r>
              <a:rPr lang="en-GB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 throat, pharyngitis, scarlet fever, impetigo, cellulitis.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7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Severe:</a:t>
            </a:r>
            <a:r>
              <a:rPr lang="en-GB" sz="1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ecrotising fasciitis, necrotising pneumonia, Rheumatic fever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Pathogenesis, epidemiology and control of Group A Streptococcus infection |  Nature Reviews Microbiology">
            <a:extLst>
              <a:ext uri="{FF2B5EF4-FFF2-40B4-BE49-F238E27FC236}">
                <a16:creationId xmlns:a16="http://schemas.microsoft.com/office/drawing/2014/main" id="{9EA1074D-1573-8A98-8059-846DB206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5" y="1176250"/>
            <a:ext cx="5432653" cy="55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9F9AB-3671-47CA-B31E-3B9B414C9892}"/>
              </a:ext>
            </a:extLst>
          </p:cNvPr>
          <p:cNvSpPr/>
          <p:nvPr/>
        </p:nvSpPr>
        <p:spPr>
          <a:xfrm>
            <a:off x="8986684" y="2300749"/>
            <a:ext cx="993058" cy="993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F6E95B-82B1-E184-5A3A-5DE13036FDE5}"/>
              </a:ext>
            </a:extLst>
          </p:cNvPr>
          <p:cNvSpPr/>
          <p:nvPr/>
        </p:nvSpPr>
        <p:spPr>
          <a:xfrm>
            <a:off x="6600135" y="1176250"/>
            <a:ext cx="837681" cy="837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6A62A0-A446-F694-21AE-916693491364}"/>
              </a:ext>
            </a:extLst>
          </p:cNvPr>
          <p:cNvSpPr/>
          <p:nvPr/>
        </p:nvSpPr>
        <p:spPr>
          <a:xfrm>
            <a:off x="10951995" y="4847989"/>
            <a:ext cx="1228164" cy="1736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08F60C-F0A0-4BC3-D6DB-5ACD94F05C5A}"/>
              </a:ext>
            </a:extLst>
          </p:cNvPr>
          <p:cNvSpPr/>
          <p:nvPr/>
        </p:nvSpPr>
        <p:spPr>
          <a:xfrm>
            <a:off x="9784080" y="3372856"/>
            <a:ext cx="699436" cy="699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16B2E-FEE7-2A05-B081-19141A1826CB}"/>
              </a:ext>
            </a:extLst>
          </p:cNvPr>
          <p:cNvSpPr txBox="1"/>
          <p:nvPr/>
        </p:nvSpPr>
        <p:spPr>
          <a:xfrm>
            <a:off x="159212" y="3564194"/>
            <a:ext cx="6065156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bacterium possesses a range of 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virulence factors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167E19-F6AD-BA59-C9D2-FD4FEF4F609D}"/>
              </a:ext>
            </a:extLst>
          </p:cNvPr>
          <p:cNvCxnSpPr>
            <a:cxnSpLocks/>
          </p:cNvCxnSpPr>
          <p:nvPr/>
        </p:nvCxnSpPr>
        <p:spPr>
          <a:xfrm flipV="1">
            <a:off x="5693664" y="2013931"/>
            <a:ext cx="768096" cy="1805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6A660D-A247-1482-815C-FA617947B27C}"/>
              </a:ext>
            </a:extLst>
          </p:cNvPr>
          <p:cNvSpPr txBox="1"/>
          <p:nvPr/>
        </p:nvSpPr>
        <p:spPr>
          <a:xfrm>
            <a:off x="306183" y="4144501"/>
            <a:ext cx="6065156" cy="2557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GB" sz="15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protein</a:t>
            </a:r>
            <a:endParaRPr lang="en-GB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GB" sz="15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Hyaluronic acid capsule</a:t>
            </a:r>
            <a:endParaRPr lang="en-GB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GB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Toxins </a:t>
            </a:r>
            <a:r>
              <a:rPr lang="en-GB" sz="15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SpeB</a:t>
            </a:r>
            <a:r>
              <a:rPr lang="en-GB" sz="15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SLS and SLO</a:t>
            </a:r>
            <a:endParaRPr lang="en-GB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GB" sz="15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SpyCEP</a:t>
            </a:r>
            <a:endParaRPr lang="en-GB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GB" sz="15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Superantigens</a:t>
            </a:r>
            <a:endParaRPr lang="en-GB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4752C-5241-C1C7-EE5A-EE2A1E480632}"/>
              </a:ext>
            </a:extLst>
          </p:cNvPr>
          <p:cNvSpPr txBox="1"/>
          <p:nvPr/>
        </p:nvSpPr>
        <p:spPr>
          <a:xfrm>
            <a:off x="6559222" y="6440130"/>
            <a:ext cx="1660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latin typeface="Aptos" panose="020B0004020202020204" pitchFamily="34" charset="0"/>
                <a:cs typeface="Times New Roman" panose="02020603050405020304" pitchFamily="18" charset="0"/>
              </a:rPr>
              <a:t>(Brouwer et al., 2023)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E12F75-3B1B-8BF6-43B6-2D753123E6A3}"/>
              </a:ext>
            </a:extLst>
          </p:cNvPr>
          <p:cNvCxnSpPr>
            <a:cxnSpLocks/>
          </p:cNvCxnSpPr>
          <p:nvPr/>
        </p:nvCxnSpPr>
        <p:spPr>
          <a:xfrm flipV="1">
            <a:off x="5693664" y="3004012"/>
            <a:ext cx="3133344" cy="795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35557E-1C36-12E5-9037-838D50A68F75}"/>
              </a:ext>
            </a:extLst>
          </p:cNvPr>
          <p:cNvCxnSpPr>
            <a:cxnSpLocks/>
          </p:cNvCxnSpPr>
          <p:nvPr/>
        </p:nvCxnSpPr>
        <p:spPr>
          <a:xfrm flipV="1">
            <a:off x="5693664" y="3757979"/>
            <a:ext cx="3998976" cy="61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D3FFB1-9522-6006-3B8E-DB3E578A7775}"/>
              </a:ext>
            </a:extLst>
          </p:cNvPr>
          <p:cNvCxnSpPr>
            <a:cxnSpLocks/>
          </p:cNvCxnSpPr>
          <p:nvPr/>
        </p:nvCxnSpPr>
        <p:spPr>
          <a:xfrm>
            <a:off x="5693664" y="3799981"/>
            <a:ext cx="5120640" cy="1641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CE6F66ED-5FE7-CF08-A15D-F681F12B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3617E38-BB67-1692-66FB-FEB61718A470}"/>
              </a:ext>
            </a:extLst>
          </p:cNvPr>
          <p:cNvSpPr/>
          <p:nvPr/>
        </p:nvSpPr>
        <p:spPr>
          <a:xfrm>
            <a:off x="7214083" y="3745418"/>
            <a:ext cx="2096563" cy="238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E3A31-5361-2E24-F741-DB6457251449}"/>
              </a:ext>
            </a:extLst>
          </p:cNvPr>
          <p:cNvSpPr/>
          <p:nvPr/>
        </p:nvSpPr>
        <p:spPr>
          <a:xfrm>
            <a:off x="322097" y="1437868"/>
            <a:ext cx="467124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1C7AEF-87FD-7FB2-9EB2-D355A736F408}"/>
              </a:ext>
            </a:extLst>
          </p:cNvPr>
          <p:cNvSpPr/>
          <p:nvPr/>
        </p:nvSpPr>
        <p:spPr>
          <a:xfrm>
            <a:off x="9538792" y="3745421"/>
            <a:ext cx="2262427" cy="23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Google Shape;117;p4">
            <a:extLst>
              <a:ext uri="{FF2B5EF4-FFF2-40B4-BE49-F238E27FC236}">
                <a16:creationId xmlns:a16="http://schemas.microsoft.com/office/drawing/2014/main" id="{633BDE6C-C857-D21F-B287-7013BC5F6E88}"/>
              </a:ext>
            </a:extLst>
          </p:cNvPr>
          <p:cNvSpPr txBox="1"/>
          <p:nvPr/>
        </p:nvSpPr>
        <p:spPr>
          <a:xfrm>
            <a:off x="887116" y="109254"/>
            <a:ext cx="11304884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>
            <a:extLst>
              <a:ext uri="{FF2B5EF4-FFF2-40B4-BE49-F238E27FC236}">
                <a16:creationId xmlns:a16="http://schemas.microsoft.com/office/drawing/2014/main" id="{08C3C9A9-FD0E-425E-687F-CD905941991A}"/>
              </a:ext>
            </a:extLst>
          </p:cNvPr>
          <p:cNvSpPr txBox="1"/>
          <p:nvPr/>
        </p:nvSpPr>
        <p:spPr>
          <a:xfrm>
            <a:off x="0" y="263833"/>
            <a:ext cx="1219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alibri"/>
              </a:rPr>
              <a:t>Proposed solution: choice of antigen epitopes</a:t>
            </a:r>
          </a:p>
        </p:txBody>
      </p:sp>
      <p:pic>
        <p:nvPicPr>
          <p:cNvPr id="3" name="Picture 2" descr="Diagram of a cell membrane&#10;&#10;Description automatically generated">
            <a:extLst>
              <a:ext uri="{FF2B5EF4-FFF2-40B4-BE49-F238E27FC236}">
                <a16:creationId xmlns:a16="http://schemas.microsoft.com/office/drawing/2014/main" id="{E2B377BE-E523-AF2E-9DCB-AC9751082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98" t="71741"/>
          <a:stretch/>
        </p:blipFill>
        <p:spPr>
          <a:xfrm>
            <a:off x="169697" y="4584326"/>
            <a:ext cx="6479700" cy="1248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B007C-2883-5B0D-D2DC-4C3604150B61}"/>
              </a:ext>
            </a:extLst>
          </p:cNvPr>
          <p:cNvSpPr txBox="1"/>
          <p:nvPr/>
        </p:nvSpPr>
        <p:spPr>
          <a:xfrm>
            <a:off x="6977229" y="1571463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Example mRNA construct: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CC420F-920B-23D4-C112-5CF4DF5350A2}"/>
              </a:ext>
            </a:extLst>
          </p:cNvPr>
          <p:cNvSpPr/>
          <p:nvPr/>
        </p:nvSpPr>
        <p:spPr>
          <a:xfrm>
            <a:off x="2990531" y="4434482"/>
            <a:ext cx="1255658" cy="1255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DA55AF-1CC1-8A87-576F-206028AB4F66}"/>
              </a:ext>
            </a:extLst>
          </p:cNvPr>
          <p:cNvSpPr/>
          <p:nvPr/>
        </p:nvSpPr>
        <p:spPr>
          <a:xfrm>
            <a:off x="887116" y="4403534"/>
            <a:ext cx="1385996" cy="142887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urple rectangle with black text&#10;&#10;Description automatically generated">
            <a:extLst>
              <a:ext uri="{FF2B5EF4-FFF2-40B4-BE49-F238E27FC236}">
                <a16:creationId xmlns:a16="http://schemas.microsoft.com/office/drawing/2014/main" id="{42227679-DC02-C0D2-3BAA-D4EB3B802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094" y="1950722"/>
            <a:ext cx="3454400" cy="584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8B0CF0-E5D2-34F2-C101-5B43FDEF9C0A}"/>
              </a:ext>
            </a:extLst>
          </p:cNvPr>
          <p:cNvCxnSpPr>
            <a:cxnSpLocks/>
          </p:cNvCxnSpPr>
          <p:nvPr/>
        </p:nvCxnSpPr>
        <p:spPr>
          <a:xfrm>
            <a:off x="1544255" y="3135086"/>
            <a:ext cx="0" cy="11524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BA5EE8-0863-0E3F-99B6-45EE9AB49920}"/>
              </a:ext>
            </a:extLst>
          </p:cNvPr>
          <p:cNvCxnSpPr>
            <a:cxnSpLocks/>
          </p:cNvCxnSpPr>
          <p:nvPr/>
        </p:nvCxnSpPr>
        <p:spPr>
          <a:xfrm>
            <a:off x="3687258" y="3173576"/>
            <a:ext cx="0" cy="11436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6CD32-CF95-9F26-A606-20B470252659}"/>
              </a:ext>
            </a:extLst>
          </p:cNvPr>
          <p:cNvSpPr txBox="1"/>
          <p:nvPr/>
        </p:nvSpPr>
        <p:spPr>
          <a:xfrm>
            <a:off x="59129" y="2532805"/>
            <a:ext cx="271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 targeting the hypervariable region</a:t>
            </a: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9F614293-E8EA-7815-59CE-F071D3D99066}"/>
              </a:ext>
            </a:extLst>
          </p:cNvPr>
          <p:cNvSpPr/>
          <p:nvPr/>
        </p:nvSpPr>
        <p:spPr>
          <a:xfrm>
            <a:off x="1255059" y="3288974"/>
            <a:ext cx="591670" cy="49930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BEC13D-CB8C-920C-4037-FCD69BF107BE}"/>
              </a:ext>
            </a:extLst>
          </p:cNvPr>
          <p:cNvCxnSpPr>
            <a:cxnSpLocks/>
          </p:cNvCxnSpPr>
          <p:nvPr/>
        </p:nvCxnSpPr>
        <p:spPr>
          <a:xfrm flipV="1">
            <a:off x="5149855" y="2380446"/>
            <a:ext cx="1576356" cy="3352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D54124-2C6C-6CB8-3764-EAECE8A4256E}"/>
              </a:ext>
            </a:extLst>
          </p:cNvPr>
          <p:cNvSpPr txBox="1"/>
          <p:nvPr/>
        </p:nvSpPr>
        <p:spPr>
          <a:xfrm>
            <a:off x="2642995" y="2520763"/>
            <a:ext cx="250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J8.12 = optimized variant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J8 in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conserved region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003714-4F30-D3EA-6025-028C280AD88E}"/>
              </a:ext>
            </a:extLst>
          </p:cNvPr>
          <p:cNvCxnSpPr>
            <a:cxnSpLocks/>
          </p:cNvCxnSpPr>
          <p:nvPr/>
        </p:nvCxnSpPr>
        <p:spPr>
          <a:xfrm flipV="1">
            <a:off x="8314294" y="2517798"/>
            <a:ext cx="0" cy="11935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6241CE-13BA-770C-FF40-C0D61F96910A}"/>
              </a:ext>
            </a:extLst>
          </p:cNvPr>
          <p:cNvCxnSpPr>
            <a:cxnSpLocks/>
          </p:cNvCxnSpPr>
          <p:nvPr/>
        </p:nvCxnSpPr>
        <p:spPr>
          <a:xfrm flipH="1" flipV="1">
            <a:off x="9381094" y="2530300"/>
            <a:ext cx="1206787" cy="11810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EFE4392-186C-2D98-CCB4-AD9111C4EEB4}"/>
              </a:ext>
            </a:extLst>
          </p:cNvPr>
          <p:cNvSpPr txBox="1"/>
          <p:nvPr/>
        </p:nvSpPr>
        <p:spPr>
          <a:xfrm>
            <a:off x="7182637" y="3788277"/>
            <a:ext cx="2077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Peptide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also from C-region of M-protein 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Involved in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evasion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Highly conserved across serotypes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A560CD-D8D3-595A-94EF-88EDBFABD8A0}"/>
              </a:ext>
            </a:extLst>
          </p:cNvPr>
          <p:cNvSpPr txBox="1"/>
          <p:nvPr/>
        </p:nvSpPr>
        <p:spPr>
          <a:xfrm>
            <a:off x="9564783" y="3788277"/>
            <a:ext cx="2236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Non-M-protein antigen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Highly conserved across GAS strains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Stimulates neutrophil response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reducing virulence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0A787-B85C-525D-1415-64312C61B030}"/>
              </a:ext>
            </a:extLst>
          </p:cNvPr>
          <p:cNvSpPr txBox="1"/>
          <p:nvPr/>
        </p:nvSpPr>
        <p:spPr>
          <a:xfrm>
            <a:off x="279490" y="6359816"/>
            <a:ext cx="5868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J8 epitope (present in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79%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GAS isolate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genes globally)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288478-A073-9DA5-383C-D90F599382EB}"/>
              </a:ext>
            </a:extLst>
          </p:cNvPr>
          <p:cNvCxnSpPr>
            <a:cxnSpLocks/>
          </p:cNvCxnSpPr>
          <p:nvPr/>
        </p:nvCxnSpPr>
        <p:spPr>
          <a:xfrm flipH="1" flipV="1">
            <a:off x="3614348" y="5934681"/>
            <a:ext cx="4012" cy="36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4797B46-A88E-1EA7-E52C-289AEA1E659D}"/>
              </a:ext>
            </a:extLst>
          </p:cNvPr>
          <p:cNvSpPr txBox="1"/>
          <p:nvPr/>
        </p:nvSpPr>
        <p:spPr>
          <a:xfrm>
            <a:off x="145581" y="5870933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(Fan et al.,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6ED55-D2FB-F8A5-DB73-D5CDE9D45F53}"/>
              </a:ext>
            </a:extLst>
          </p:cNvPr>
          <p:cNvSpPr txBox="1"/>
          <p:nvPr/>
        </p:nvSpPr>
        <p:spPr>
          <a:xfrm rot="20843402">
            <a:off x="4962095" y="2575957"/>
            <a:ext cx="207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Targeting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adhesion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invasion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391B9-DDF9-2AEE-1655-BA3CCEC0A132}"/>
              </a:ext>
            </a:extLst>
          </p:cNvPr>
          <p:cNvSpPr txBox="1"/>
          <p:nvPr/>
        </p:nvSpPr>
        <p:spPr>
          <a:xfrm>
            <a:off x="322097" y="1460545"/>
            <a:ext cx="464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Our Solution: a novel multi-epitope mRNA vaccine</a:t>
            </a:r>
          </a:p>
        </p:txBody>
      </p:sp>
    </p:spTree>
    <p:extLst>
      <p:ext uri="{BB962C8B-B14F-4D97-AF65-F5344CB8AC3E}">
        <p14:creationId xmlns:p14="http://schemas.microsoft.com/office/powerpoint/2010/main" val="132899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887116" y="109254"/>
            <a:ext cx="11304884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0" y="240513"/>
            <a:ext cx="1219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Correlates of protection</a:t>
            </a:r>
            <a:endParaRPr sz="2400" b="1">
              <a:solidFill>
                <a:schemeClr val="lt1"/>
              </a:solidFill>
              <a:latin typeface="Aptos" panose="020B0004020202020204" pitchFamily="34" charset="0"/>
              <a:ea typeface="Calibri"/>
              <a:cs typeface="Calibri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8675" y="1745475"/>
            <a:ext cx="5154600" cy="4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5213553" y="1219884"/>
            <a:ext cx="6447566" cy="112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Related assays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predicting protection by J8.12, C3 and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SpyCEP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epitopes:</a:t>
            </a:r>
            <a:b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83A15-AB1A-80F6-2050-F2EA31BAC10A}"/>
              </a:ext>
            </a:extLst>
          </p:cNvPr>
          <p:cNvSpPr txBox="1"/>
          <p:nvPr/>
        </p:nvSpPr>
        <p:spPr>
          <a:xfrm>
            <a:off x="1310976" y="2427884"/>
            <a:ext cx="353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established correlates of protection for GAS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Useful in testing vaccine efficacy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standardised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immunoassays for GAS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Makes vaccine development challenging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0E4C4EB2-B733-69EF-058D-DEDED4C8EF6E}"/>
              </a:ext>
            </a:extLst>
          </p:cNvPr>
          <p:cNvSpPr/>
          <p:nvPr/>
        </p:nvSpPr>
        <p:spPr>
          <a:xfrm>
            <a:off x="402446" y="2611849"/>
            <a:ext cx="645796" cy="55205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and purple object with black background&#10;&#10;Description automatically generated">
            <a:extLst>
              <a:ext uri="{FF2B5EF4-FFF2-40B4-BE49-F238E27FC236}">
                <a16:creationId xmlns:a16="http://schemas.microsoft.com/office/drawing/2014/main" id="{4B568597-3EE1-F3CD-42A5-C28B612D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7" y="3347790"/>
            <a:ext cx="711200" cy="673100"/>
          </a:xfrm>
          <a:prstGeom prst="rect">
            <a:avLst/>
          </a:prstGeom>
        </p:spPr>
      </p:pic>
      <p:pic>
        <p:nvPicPr>
          <p:cNvPr id="10" name="Picture 9" descr="A white rectangular object with colorful objects on it&#10;&#10;Description automatically generated">
            <a:extLst>
              <a:ext uri="{FF2B5EF4-FFF2-40B4-BE49-F238E27FC236}">
                <a16:creationId xmlns:a16="http://schemas.microsoft.com/office/drawing/2014/main" id="{75B71988-BDC9-9F4B-1159-873E73FD8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37" y="4285511"/>
            <a:ext cx="936487" cy="6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61C2D3-ABB7-0DB7-06C6-03B6D0BE35AC}"/>
              </a:ext>
            </a:extLst>
          </p:cNvPr>
          <p:cNvSpPr txBox="1"/>
          <p:nvPr/>
        </p:nvSpPr>
        <p:spPr>
          <a:xfrm>
            <a:off x="224000" y="1273950"/>
            <a:ext cx="479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Correlates of Protection =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measurable immune marker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that predicts protection against infection</a:t>
            </a:r>
          </a:p>
          <a:p>
            <a:endParaRPr lang="en-US" dirty="0"/>
          </a:p>
        </p:txBody>
      </p:sp>
      <p:pic>
        <p:nvPicPr>
          <p:cNvPr id="13" name="Picture 12" descr="A close-up of a syringe and a bottle&#10;&#10;Description automatically generated">
            <a:extLst>
              <a:ext uri="{FF2B5EF4-FFF2-40B4-BE49-F238E27FC236}">
                <a16:creationId xmlns:a16="http://schemas.microsoft.com/office/drawing/2014/main" id="{D58C30D1-30BC-DAC5-1B36-D3979677C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2" y="5142493"/>
            <a:ext cx="1126579" cy="7686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22C0D7-DBC6-1258-FA47-699D738C86D5}"/>
              </a:ext>
            </a:extLst>
          </p:cNvPr>
          <p:cNvCxnSpPr/>
          <p:nvPr/>
        </p:nvCxnSpPr>
        <p:spPr>
          <a:xfrm>
            <a:off x="5206123" y="1042988"/>
            <a:ext cx="0" cy="58150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graph of a number of patients with cohorts&#10;&#10;Description automatically generated with medium confidence">
            <a:extLst>
              <a:ext uri="{FF2B5EF4-FFF2-40B4-BE49-F238E27FC236}">
                <a16:creationId xmlns:a16="http://schemas.microsoft.com/office/drawing/2014/main" id="{6D1DA48C-E918-A94F-6142-E914EC67A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261" y="2208482"/>
            <a:ext cx="2344309" cy="210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32BB61-0C96-19C0-194A-2B03CEF6D815}"/>
              </a:ext>
            </a:extLst>
          </p:cNvPr>
          <p:cNvSpPr txBox="1"/>
          <p:nvPr/>
        </p:nvSpPr>
        <p:spPr>
          <a:xfrm>
            <a:off x="5620390" y="4270018"/>
            <a:ext cx="234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Anti-J8 IgG serum levels in MJ8VAX (phase I clinical trial)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D4B23D-43F9-E836-CCEC-7ADEFDB7A958}"/>
              </a:ext>
            </a:extLst>
          </p:cNvPr>
          <p:cNvSpPr/>
          <p:nvPr/>
        </p:nvSpPr>
        <p:spPr>
          <a:xfrm>
            <a:off x="6404461" y="2087825"/>
            <a:ext cx="337077" cy="1454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F1CCF-61F3-17AB-B02D-8157776673B9}"/>
              </a:ext>
            </a:extLst>
          </p:cNvPr>
          <p:cNvSpPr txBox="1"/>
          <p:nvPr/>
        </p:nvSpPr>
        <p:spPr>
          <a:xfrm rot="16200000">
            <a:off x="4695976" y="3216984"/>
            <a:ext cx="147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Sekuloski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al., 2018)</a:t>
            </a:r>
          </a:p>
        </p:txBody>
      </p:sp>
      <p:pic>
        <p:nvPicPr>
          <p:cNvPr id="23" name="Picture 22" descr="A graph of serum&#10;&#10;Description automatically generated with medium confidence">
            <a:extLst>
              <a:ext uri="{FF2B5EF4-FFF2-40B4-BE49-F238E27FC236}">
                <a16:creationId xmlns:a16="http://schemas.microsoft.com/office/drawing/2014/main" id="{442A2AE3-67E7-430F-E5BE-A5A231C17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2373" y="2179354"/>
            <a:ext cx="2280952" cy="2163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83A954-59C4-B923-E980-C41FC9DCD51F}"/>
              </a:ext>
            </a:extLst>
          </p:cNvPr>
          <p:cNvSpPr txBox="1"/>
          <p:nvPr/>
        </p:nvSpPr>
        <p:spPr>
          <a:xfrm>
            <a:off x="9566083" y="4312561"/>
            <a:ext cx="234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Anti-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SpyCEP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IgG levels in peptide vaccine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6FD3FF-EAE0-EBC9-8B03-624A4FA3D9A6}"/>
              </a:ext>
            </a:extLst>
          </p:cNvPr>
          <p:cNvCxnSpPr>
            <a:cxnSpLocks/>
          </p:cNvCxnSpPr>
          <p:nvPr/>
        </p:nvCxnSpPr>
        <p:spPr>
          <a:xfrm>
            <a:off x="9103806" y="2559558"/>
            <a:ext cx="1256908" cy="5236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400B3D-811B-9209-8429-54098B879E5A}"/>
              </a:ext>
            </a:extLst>
          </p:cNvPr>
          <p:cNvSpPr txBox="1"/>
          <p:nvPr/>
        </p:nvSpPr>
        <p:spPr>
          <a:xfrm>
            <a:off x="8437336" y="2245723"/>
            <a:ext cx="1014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Highest in S2 epitope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44417E-4EC7-3A1B-88A1-34800C048A56}"/>
              </a:ext>
            </a:extLst>
          </p:cNvPr>
          <p:cNvSpPr txBox="1"/>
          <p:nvPr/>
        </p:nvSpPr>
        <p:spPr>
          <a:xfrm>
            <a:off x="6652280" y="1969398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Vaccine day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A09EB-5F58-9C09-C077-06815D1D1064}"/>
              </a:ext>
            </a:extLst>
          </p:cNvPr>
          <p:cNvSpPr txBox="1"/>
          <p:nvPr/>
        </p:nvSpPr>
        <p:spPr>
          <a:xfrm rot="16200000">
            <a:off x="8696446" y="3298195"/>
            <a:ext cx="13644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(Pandey et al., 2016)</a:t>
            </a:r>
          </a:p>
        </p:txBody>
      </p:sp>
      <p:pic>
        <p:nvPicPr>
          <p:cNvPr id="34" name="Picture 33" descr="A diagram of a number of days&#10;&#10;Description automatically generated">
            <a:extLst>
              <a:ext uri="{FF2B5EF4-FFF2-40B4-BE49-F238E27FC236}">
                <a16:creationId xmlns:a16="http://schemas.microsoft.com/office/drawing/2014/main" id="{28C9E4B6-4EA3-5A59-FF6E-549E44E81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2708" y="4862115"/>
            <a:ext cx="3472846" cy="17544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5C4EA73-BA1B-8797-FEA4-23A32FBC66BB}"/>
              </a:ext>
            </a:extLst>
          </p:cNvPr>
          <p:cNvSpPr txBox="1"/>
          <p:nvPr/>
        </p:nvSpPr>
        <p:spPr>
          <a:xfrm rot="16200000">
            <a:off x="4861152" y="5643432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(Kuo et al., 2015)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BDA338-79C7-6CB3-C693-AED64879598D}"/>
              </a:ext>
            </a:extLst>
          </p:cNvPr>
          <p:cNvSpPr/>
          <p:nvPr/>
        </p:nvSpPr>
        <p:spPr>
          <a:xfrm rot="16200000">
            <a:off x="8443285" y="4680715"/>
            <a:ext cx="214012" cy="9235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EA4C20-92AF-552C-DB39-B55658345466}"/>
              </a:ext>
            </a:extLst>
          </p:cNvPr>
          <p:cNvSpPr/>
          <p:nvPr/>
        </p:nvSpPr>
        <p:spPr>
          <a:xfrm rot="16200000">
            <a:off x="8594735" y="5079767"/>
            <a:ext cx="236403" cy="1002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3ECFDE-361A-4F4B-D451-2F964D9E05BD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34925" y="5277035"/>
            <a:ext cx="476879" cy="303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75CD44A-2894-42EF-6E34-9270DB18E10E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6766358" y="5218158"/>
            <a:ext cx="1457407" cy="918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66B1C1E-39EE-E3E8-7307-5490437F0318}"/>
              </a:ext>
            </a:extLst>
          </p:cNvPr>
          <p:cNvSpPr txBox="1"/>
          <p:nvPr/>
        </p:nvSpPr>
        <p:spPr>
          <a:xfrm>
            <a:off x="5773266" y="6603767"/>
            <a:ext cx="3443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% Survival after immunization (PP6 = C3 epitope)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CF3B84-2DDE-3356-D556-E6BB0FDFE8AD}"/>
              </a:ext>
            </a:extLst>
          </p:cNvPr>
          <p:cNvSpPr txBox="1"/>
          <p:nvPr/>
        </p:nvSpPr>
        <p:spPr>
          <a:xfrm>
            <a:off x="9564854" y="5466358"/>
            <a:ext cx="22572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Synergistic effects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epitopes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0AEED1F-342B-394B-6477-1E919F226262}"/>
              </a:ext>
            </a:extLst>
          </p:cNvPr>
          <p:cNvCxnSpPr>
            <a:cxnSpLocks/>
          </p:cNvCxnSpPr>
          <p:nvPr/>
        </p:nvCxnSpPr>
        <p:spPr>
          <a:xfrm flipH="1">
            <a:off x="6748967" y="2179354"/>
            <a:ext cx="295380" cy="209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71A439-19D4-B532-5DE6-AB35EB13D3C1}"/>
              </a:ext>
            </a:extLst>
          </p:cNvPr>
          <p:cNvSpPr/>
          <p:nvPr/>
        </p:nvSpPr>
        <p:spPr>
          <a:xfrm>
            <a:off x="8523999" y="1343165"/>
            <a:ext cx="3566401" cy="748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057D1-5C95-7948-A156-999A56427902}"/>
              </a:ext>
            </a:extLst>
          </p:cNvPr>
          <p:cNvSpPr/>
          <p:nvPr/>
        </p:nvSpPr>
        <p:spPr>
          <a:xfrm>
            <a:off x="8523999" y="2376882"/>
            <a:ext cx="3566401" cy="105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97A01-1A7A-BDD0-73C1-961CC520AE5C}"/>
              </a:ext>
            </a:extLst>
          </p:cNvPr>
          <p:cNvSpPr/>
          <p:nvPr/>
        </p:nvSpPr>
        <p:spPr>
          <a:xfrm>
            <a:off x="8523999" y="4053627"/>
            <a:ext cx="3566401" cy="196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A122C-C010-6185-7D5A-1C577CD0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" y="0"/>
            <a:ext cx="12192137" cy="10821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44FCEB0-6905-C19C-FE4E-96E2831B1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9435"/>
            <a:ext cx="12191999" cy="72357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Reason for dosing regime 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F2EDB16-BEEA-E6B1-7C8F-2F81974C69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3"/>
          <a:stretch/>
        </p:blipFill>
        <p:spPr>
          <a:xfrm>
            <a:off x="0" y="1052599"/>
            <a:ext cx="8353415" cy="580540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3B08884-F954-BFE6-DB61-745A3942BF08}"/>
              </a:ext>
            </a:extLst>
          </p:cNvPr>
          <p:cNvSpPr/>
          <p:nvPr/>
        </p:nvSpPr>
        <p:spPr>
          <a:xfrm>
            <a:off x="4176707" y="1893495"/>
            <a:ext cx="995802" cy="649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F1B734-1229-21BE-EE86-A828A6865662}"/>
              </a:ext>
            </a:extLst>
          </p:cNvPr>
          <p:cNvSpPr/>
          <p:nvPr/>
        </p:nvSpPr>
        <p:spPr>
          <a:xfrm>
            <a:off x="2181303" y="1585190"/>
            <a:ext cx="443717" cy="1914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9ABFFC-4800-E185-4604-090F94E6545D}"/>
              </a:ext>
            </a:extLst>
          </p:cNvPr>
          <p:cNvSpPr/>
          <p:nvPr/>
        </p:nvSpPr>
        <p:spPr>
          <a:xfrm>
            <a:off x="5735792" y="1903212"/>
            <a:ext cx="720142" cy="559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FC78D-EC3A-689E-8CFB-F9CB6DEA829B}"/>
              </a:ext>
            </a:extLst>
          </p:cNvPr>
          <p:cNvSpPr txBox="1"/>
          <p:nvPr/>
        </p:nvSpPr>
        <p:spPr>
          <a:xfrm>
            <a:off x="7647788" y="665925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(CDC, 2024)</a:t>
            </a:r>
            <a:endParaRPr lang="en-GB" sz="1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7BF25-DCF4-91EA-52F4-9B861CDF3735}"/>
              </a:ext>
            </a:extLst>
          </p:cNvPr>
          <p:cNvSpPr txBox="1"/>
          <p:nvPr/>
        </p:nvSpPr>
        <p:spPr>
          <a:xfrm>
            <a:off x="8523999" y="1396275"/>
            <a:ext cx="356640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000" b="1" baseline="30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</a:t>
            </a:r>
            <a:r>
              <a:rPr lang="en-GB" sz="2000" b="1" baseline="30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3</a:t>
            </a:r>
            <a:r>
              <a:rPr lang="en-GB" sz="2000" b="1" baseline="30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</a:t>
            </a:r>
            <a:r>
              <a:rPr lang="en-GB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align with 6 in 1 vaccine</a:t>
            </a:r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Mucosal booster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administered at 4-5 y/o alongside DTaP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Allows for: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GB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1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Familiarity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266D65-52CE-A828-9410-C1ED35E2B12A}"/>
              </a:ext>
            </a:extLst>
          </p:cNvPr>
          <p:cNvSpPr/>
          <p:nvPr/>
        </p:nvSpPr>
        <p:spPr>
          <a:xfrm>
            <a:off x="2539254" y="1585190"/>
            <a:ext cx="443717" cy="1914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8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057155F1-5870-72FC-9C6B-AAC82112D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4D17F-A32C-9693-DB0C-86C5BA26EDE2}"/>
              </a:ext>
            </a:extLst>
          </p:cNvPr>
          <p:cNvSpPr txBox="1"/>
          <p:nvPr/>
        </p:nvSpPr>
        <p:spPr>
          <a:xfrm>
            <a:off x="0" y="2949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Arial"/>
              </a:rPr>
              <a:t>References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8A69A-83F8-62FB-8210-323C9A8E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" y="1156676"/>
            <a:ext cx="5694948" cy="5160107"/>
          </a:xfrm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L. Stevens, D. (2011).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 Protein - an overview | ScienceDirect Topics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[online]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www.sciencedirect.com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Available at: https://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www.sciencedirect.com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/topics/medicine-and-dentistry/m-protein.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Mohanan, D.,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Slütter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B., Henriksen-Lacey, M.,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Jiskoot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Bouwstra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J.A., Perrie, Y.,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Kündig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T.M., Gander, B. and Johansen, P. (2010). Administration routes affect the quality of immune responses: A cross-sectional evaluation of particulate antigen-delivery systems.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Journal of Controlled Release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147(3), pp.342–349.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doi:https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/10.1016/j.jconrel.2010.08.012.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Ozberk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V., Zaman, M.,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Lepletier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A., Eskandari, S., Kaden, J., Mills, J.-L., Calcutt, A., Dooley, J., Huo, Y., Langshaw, E.L., Ulett, G.C.,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Batzloff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M.R., Good, M.F. and Pandey, M. (2023). A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Glycolipidated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-liposomal peptide vaccine confers long-term mucosal protection against Streptococcus pyogenes via IL-17, macrophages and neutrophils.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Nature Communications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[online] 14(1), p.5963.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doi:https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/10.1038/s41467-023-41410-7.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Pandey, M., Mortensen, R., Calcutt, A., Powell, J.,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Batzloff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M.R., Dietrich, J. and Good, M.F. (2016). Combinatorial Synthetic Peptide Vaccine Strategy Protects against Hypervirulent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CovR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/S Mutant Streptococci.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Journal of Immunology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196(8), pp.3364–3374.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</a:t>
            </a:r>
            <a:r>
              <a:rPr lang="en-GB" sz="1000" u="sng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GB" sz="10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://doi.org/10.4049/jimmunol.1501994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 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Schwendener, Reto A. “Liposomes as Vaccine Delivery Systems: A Review of the Recent Advances.”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Therapeutic Advances in Vaccines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Nih.gov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Nov. 2014,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pmc.ncbi.nlm.nih.gov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/articles/PMC4212474/.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Sekuloski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S.,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Batzloff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M.R., Griffin, P., Parsonage, W., Elliott, S., Hartas, J., O’Rourke, P., Marquart, L., Pandey, M., Rubin, F.A., Carapetis, J., McCarthy, J. and Good, M.F. (2018). Evaluation of safety and immunogenicity of a group A streptococcus vaccine candidate (MJ8VAX) in a randomized clinical trial. </a:t>
            </a:r>
            <a:r>
              <a:rPr lang="en-GB" sz="10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PloS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One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[online] 13(7), p.e0198658.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</a:t>
            </a:r>
            <a:r>
              <a:rPr lang="en-GB" sz="1000" u="sng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GB" sz="10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://doi.org/10.1371/journal.pone.0198658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 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Swetha, K., Kotla, N.G.,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Tunki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L., Jayaraj, A., Bhargava, S.K., Hu, H., Bonam, S.R. and Kurapati, R. (2023). Recent Advances in the Lipid Nanoparticle-Mediated Delivery of mRNA Vaccines.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Vaccines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11(3), p.658.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doi:https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/10.3390/vaccines11030658.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Szebeni, J., Storm, G.,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Ljubimova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J.Y., Castells, M., Phillips, E.J., Turjeman, K.,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Barenholz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Y., Crommelin, D.J.A. and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Dobrovolskaia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M.A. (2022). Applying lessons learned from nanomedicines to understand rare hypersensitivity reactions to mRNA-based SARS-CoV-2 vaccines.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Nature Nanotechnology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[online] 17(4), pp.337–346.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doi:https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/10.1038/s41565-022-01071-x.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0D2AA-AF72-DA15-0453-04EA9AADB8C9}"/>
              </a:ext>
            </a:extLst>
          </p:cNvPr>
          <p:cNvSpPr txBox="1"/>
          <p:nvPr/>
        </p:nvSpPr>
        <p:spPr>
          <a:xfrm>
            <a:off x="5892265" y="690836"/>
            <a:ext cx="60960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Tsoi, S.K.,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Smeesters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P.R., Frost, H.R.C., Licciardi, P. and Steer, A.C. (2015). Correlates of Protection for M Protein-Based Vaccines against Group A Streptococcus.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Journal of Immunology Research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2015, pp.1–11.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</a:t>
            </a:r>
            <a:r>
              <a:rPr lang="en-GB" sz="10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GB" sz="10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://doi.org/10.1155/2015/167089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 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UK (2023).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Vaccination of individuals with uncertain or incomplete immunisation status: from 1 September 2024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[online] GOV.UK. Available at: https://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www.gov.uk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/government/publications/vaccination-of-individuals-with-uncertain-or-incomplete-immunisation-status/vaccination-of-individuals-with-uncertain-or-incomplete-immunisation-status-from-1-september-2023#download-print-copies.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Vannice, K.S., Ricaldi, J., Nanduri, S., Fang, F.C., Lynch, J.B., Bryson-Cahn, C., Wright, T., Duchin, J., Kay, M.,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Chochua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S., Van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Beneden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C.A. and Beall, B. (2019). Streptococcus pyogenes pbp2x Mutation Confers Reduced Susceptibility to β-Lactam Antibiotics.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Clinical Infectious Diseases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71(1), pp.201–204.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doi:https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/10.1093/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cid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/ciz1000.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Walker, M. J., et al. “Disease Manifestations and Pathogenic Mechanisms of Group a Streptococcus.”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Clinical Microbiology Reviews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vol. 27, no. 2, 1 Apr. 2014, pp. 264–301, https://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/10.1128/cmr.00101-13.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World Health Organization. “Rheumatic Heart Disease.”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World Health Organization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6 Nov. 2020,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www.who.int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/news-room/fact-sheets/detail/rheumatic-heart-disease.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Zaman, M., Huber, V.C., Heiden, D.L., DeHaan, K.N., Chandra, S., Erickson, D.,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Ozberk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V., Pandey, M., Bailly, B., Martin, G., Langshaw, E.L., Zaid, A., Itzstein, M. von and Good, M.F. (2021). Combinatorial liposomal peptide vaccine induces IgA and confers protection against influenza virus and bacterial super‐infection. </a:t>
            </a:r>
            <a:r>
              <a:rPr lang="en-GB" sz="1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Clinical &amp; Translational Immunology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[online] 10(9).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doi:https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/10.1002/cti2.1337.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Zhao,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Tingmei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et al. “Vaccine Adjuvants: Mechanisms and Platforms.” Signal Transduction and Targeted Therapy, vol. 8, no. 1, 19 July 2023, pp. 1–24, 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www.nature.com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/articles/s41392-023-01557-7, https://</a:t>
            </a:r>
            <a:r>
              <a:rPr lang="en-GB" sz="10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doi.org</a:t>
            </a:r>
            <a:r>
              <a:rPr lang="en-GB" sz="10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/10.1038/s41392-023-01557-7.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CB01EC-227E-1245-3B67-E93A9124BEE2}"/>
              </a:ext>
            </a:extLst>
          </p:cNvPr>
          <p:cNvCxnSpPr/>
          <p:nvPr/>
        </p:nvCxnSpPr>
        <p:spPr>
          <a:xfrm>
            <a:off x="5839326" y="1042988"/>
            <a:ext cx="0" cy="58150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2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1445</Words>
  <Application>Microsoft Macintosh PowerPoint</Application>
  <PresentationFormat>Widescreen</PresentationFormat>
  <Paragraphs>117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Sophie Fisher</dc:creator>
  <cp:lastModifiedBy>Pryal, Sophie Kioko - (sophiepryal)</cp:lastModifiedBy>
  <cp:revision>9</cp:revision>
  <dcterms:created xsi:type="dcterms:W3CDTF">2024-11-22T13:11:40Z</dcterms:created>
  <dcterms:modified xsi:type="dcterms:W3CDTF">2025-09-15T20:02:16Z</dcterms:modified>
</cp:coreProperties>
</file>